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71" r:id="rId6"/>
    <p:sldId id="268" r:id="rId7"/>
    <p:sldId id="269" r:id="rId8"/>
    <p:sldId id="270" r:id="rId9"/>
    <p:sldId id="257" r:id="rId10"/>
    <p:sldId id="267" r:id="rId11"/>
    <p:sldId id="272" r:id="rId12"/>
    <p:sldId id="273" r:id="rId13"/>
    <p:sldId id="274" r:id="rId14"/>
    <p:sldId id="276" r:id="rId15"/>
    <p:sldId id="277"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HR PROFESSIONALS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COMPENSATION ANALYSTS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BUSINESS MANAGERS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custLinFactNeighborX="0" custLinFactNeighborY="1557"/>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custLinFactNeighborX="-4049" custLinFactNeighborY="7660"/>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HR PROFESSIONALS</a:t>
          </a:r>
        </a:p>
      </dsp:txBody>
      <dsp:txXfrm>
        <a:off x="89662" y="2555700"/>
        <a:ext cx="2812500" cy="720000"/>
      </dsp:txXfrm>
    </dsp:sp>
    <dsp:sp modelId="{0E81F59E-BE24-4A43-8B4D-78AE486DB35A}">
      <dsp:nvSpPr>
        <dsp:cNvPr id="0" name=""/>
        <dsp:cNvSpPr/>
      </dsp:nvSpPr>
      <dsp:spPr>
        <a:xfrm>
          <a:off x="3942787" y="332412"/>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COMPENSATION ANALYSTS</a:t>
          </a:r>
        </a:p>
      </dsp:txBody>
      <dsp:txXfrm>
        <a:off x="3394350" y="2555700"/>
        <a:ext cx="2812500" cy="720000"/>
      </dsp:txXfrm>
    </dsp:sp>
    <dsp:sp modelId="{81253FDF-02A1-40D1-89CA-3EA7AF168FD7}">
      <dsp:nvSpPr>
        <dsp:cNvPr id="0" name=""/>
        <dsp:cNvSpPr/>
      </dsp:nvSpPr>
      <dsp:spPr>
        <a:xfrm>
          <a:off x="7178009" y="437116"/>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BUSINESS MANAGERS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mynextmove.org/profile/summary/13-2051.00" TargetMode="External"/><Relationship Id="rId3" Type="http://schemas.openxmlformats.org/officeDocument/2006/relationships/diagramLayout" Target="../diagrams/layout1.xml"/><Relationship Id="rId7" Type="http://schemas.openxmlformats.org/officeDocument/2006/relationships/image" Target="../media/image2.jpg"/><Relationship Id="rId12" Type="http://schemas.openxmlformats.org/officeDocument/2006/relationships/hyperlink" Target="https://openclipart.org/detail/64903/key-west---mallory---square-by-nkinkade-177734"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4.png"/><Relationship Id="rId5" Type="http://schemas.openxmlformats.org/officeDocument/2006/relationships/diagramColors" Target="../diagrams/colors1.xml"/><Relationship Id="rId10" Type="http://schemas.openxmlformats.org/officeDocument/2006/relationships/hyperlink" Target="https://www.publicdomainpictures.net/view-image.php?image=241255&amp;picture=kutato" TargetMode="External"/><Relationship Id="rId4" Type="http://schemas.openxmlformats.org/officeDocument/2006/relationships/diagramQuickStyle" Target="../diagrams/quickStyle1.xml"/><Relationship Id="rId9"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329194" y="793110"/>
            <a:ext cx="7417991" cy="1086237"/>
          </a:xfrm>
        </p:spPr>
        <p:txBody>
          <a:bodyPr>
            <a:normAutofit fontScale="90000"/>
          </a:bodyPr>
          <a:lstStyle/>
          <a:p>
            <a:pPr algn="l"/>
            <a:r>
              <a:rPr lang="en-US" sz="3600" dirty="0">
                <a:solidFill>
                  <a:srgbClr val="FFFFFF"/>
                </a:solidFill>
              </a:rPr>
              <a:t>SALARY AND COMPENSATION ANALYSIS THROUGH EXCEL DATA MODELING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67584" y="4166755"/>
            <a:ext cx="6024396" cy="2096836"/>
          </a:xfrm>
        </p:spPr>
        <p:txBody>
          <a:bodyPr>
            <a:normAutofit/>
          </a:bodyPr>
          <a:lstStyle/>
          <a:p>
            <a:pPr algn="l">
              <a:spcAft>
                <a:spcPts val="600"/>
              </a:spcAft>
            </a:pPr>
            <a:r>
              <a:rPr lang="en-US" sz="1800" dirty="0">
                <a:solidFill>
                  <a:srgbClr val="FFFFFF"/>
                </a:solidFill>
              </a:rPr>
              <a:t>PRESENTED BY: M BUSHRAA BALHKEES</a:t>
            </a:r>
          </a:p>
          <a:p>
            <a:pPr algn="l">
              <a:spcAft>
                <a:spcPts val="600"/>
              </a:spcAft>
            </a:pPr>
            <a:r>
              <a:rPr lang="en-US" sz="1800" dirty="0">
                <a:solidFill>
                  <a:srgbClr val="FFFFFF"/>
                </a:solidFill>
              </a:rPr>
              <a:t>REGISTER NO:312209098 ID:E90529E4BE187E186344085F55CD9DA1</a:t>
            </a:r>
          </a:p>
          <a:p>
            <a:pPr algn="l">
              <a:spcAft>
                <a:spcPts val="600"/>
              </a:spcAft>
            </a:pPr>
            <a:r>
              <a:rPr lang="en-US" sz="1800" dirty="0">
                <a:solidFill>
                  <a:srgbClr val="FFFFFF"/>
                </a:solidFill>
              </a:rPr>
              <a:t>DEPARTMENT:B.COM(A&amp;F)</a:t>
            </a:r>
          </a:p>
          <a:p>
            <a:pPr algn="l">
              <a:spcAft>
                <a:spcPts val="600"/>
              </a:spcAft>
            </a:pPr>
            <a:r>
              <a:rPr lang="en-US" sz="1800" dirty="0">
                <a:solidFill>
                  <a:srgbClr val="FFFFFF"/>
                </a:solidFill>
              </a:rPr>
              <a:t>COLLEGE: ANNA ADARSH COLLEGE FOR WOMEN CHENNAI</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E0A154-5486-C6E7-242A-0E8ACBB0D878}"/>
              </a:ext>
            </a:extLst>
          </p:cNvPr>
          <p:cNvSpPr txBox="1"/>
          <p:nvPr/>
        </p:nvSpPr>
        <p:spPr>
          <a:xfrm>
            <a:off x="1923689" y="862641"/>
            <a:ext cx="3390183" cy="707886"/>
          </a:xfrm>
          <a:prstGeom prst="rect">
            <a:avLst/>
          </a:prstGeom>
          <a:noFill/>
        </p:spPr>
        <p:txBody>
          <a:bodyPr wrap="square" rtlCol="0">
            <a:spAutoFit/>
          </a:bodyPr>
          <a:lstStyle/>
          <a:p>
            <a:r>
              <a:rPr lang="en-IN" sz="4000" b="1" dirty="0"/>
              <a:t>MODELLING</a:t>
            </a:r>
          </a:p>
        </p:txBody>
      </p:sp>
      <p:sp>
        <p:nvSpPr>
          <p:cNvPr id="6" name="TextBox 5">
            <a:extLst>
              <a:ext uri="{FF2B5EF4-FFF2-40B4-BE49-F238E27FC236}">
                <a16:creationId xmlns:a16="http://schemas.microsoft.com/office/drawing/2014/main" id="{10E20531-6CAA-5898-5679-7C492C689794}"/>
              </a:ext>
            </a:extLst>
          </p:cNvPr>
          <p:cNvSpPr txBox="1"/>
          <p:nvPr/>
        </p:nvSpPr>
        <p:spPr>
          <a:xfrm>
            <a:off x="2234243" y="2001025"/>
            <a:ext cx="9471804" cy="2554545"/>
          </a:xfrm>
          <a:prstGeom prst="rect">
            <a:avLst/>
          </a:prstGeom>
          <a:noFill/>
        </p:spPr>
        <p:txBody>
          <a:bodyPr wrap="square" rtlCol="0">
            <a:spAutoFit/>
          </a:bodyPr>
          <a:lstStyle/>
          <a:p>
            <a:pPr marL="457200" indent="-457200">
              <a:buFont typeface="+mj-lt"/>
              <a:buAutoNum type="arabicPeriod"/>
            </a:pPr>
            <a:r>
              <a:rPr lang="en-IN" sz="2000" dirty="0"/>
              <a:t>Data collection:</a:t>
            </a:r>
          </a:p>
          <a:p>
            <a:pPr marL="342900" indent="-342900">
              <a:buFont typeface="Arial" panose="020B0604020202020204" pitchFamily="34" charset="0"/>
              <a:buChar char="•"/>
            </a:pPr>
            <a:r>
              <a:rPr lang="en-IN" sz="2000" dirty="0"/>
              <a:t>Using Kaggle I collected the dataset for salary and compensation analysis</a:t>
            </a:r>
          </a:p>
          <a:p>
            <a:pPr marL="342900" indent="-342900">
              <a:buFont typeface="Arial" panose="020B0604020202020204" pitchFamily="34" charset="0"/>
              <a:buChar char="•"/>
            </a:pPr>
            <a:r>
              <a:rPr lang="en-IN" sz="2000" dirty="0"/>
              <a:t>I choose the employee salary data set</a:t>
            </a:r>
          </a:p>
          <a:p>
            <a:pPr marL="342900" indent="-342900">
              <a:buFont typeface="Arial" panose="020B0604020202020204" pitchFamily="34" charset="0"/>
              <a:buChar char="•"/>
            </a:pPr>
            <a:endParaRPr lang="en-IN" sz="2000" dirty="0"/>
          </a:p>
          <a:p>
            <a:r>
              <a:rPr lang="en-IN" sz="2000" dirty="0"/>
              <a:t>2.    Feature collection:</a:t>
            </a:r>
          </a:p>
          <a:p>
            <a:pPr marL="342900" indent="-342900">
              <a:buFont typeface="Arial" panose="020B0604020202020204" pitchFamily="34" charset="0"/>
              <a:buChar char="•"/>
            </a:pPr>
            <a:r>
              <a:rPr lang="en-IN" sz="2000" dirty="0"/>
              <a:t>I choose the feature which suit for this analysis </a:t>
            </a:r>
          </a:p>
          <a:p>
            <a:pPr marL="342900" indent="-342900">
              <a:buFont typeface="Arial" panose="020B0604020202020204" pitchFamily="34" charset="0"/>
              <a:buChar char="•"/>
            </a:pPr>
            <a:r>
              <a:rPr lang="en-IN" sz="2000" dirty="0"/>
              <a:t>The feature that have been taken are:</a:t>
            </a:r>
          </a:p>
          <a:p>
            <a:endParaRPr lang="en-IN" sz="2000" dirty="0"/>
          </a:p>
        </p:txBody>
      </p:sp>
      <p:sp>
        <p:nvSpPr>
          <p:cNvPr id="7" name="TextBox 6">
            <a:extLst>
              <a:ext uri="{FF2B5EF4-FFF2-40B4-BE49-F238E27FC236}">
                <a16:creationId xmlns:a16="http://schemas.microsoft.com/office/drawing/2014/main" id="{3328BDFD-535B-F30B-C179-D89D5A050916}"/>
              </a:ext>
            </a:extLst>
          </p:cNvPr>
          <p:cNvSpPr txBox="1"/>
          <p:nvPr/>
        </p:nvSpPr>
        <p:spPr>
          <a:xfrm>
            <a:off x="2933310" y="4241033"/>
            <a:ext cx="2075761" cy="1754326"/>
          </a:xfrm>
          <a:prstGeom prst="rect">
            <a:avLst/>
          </a:prstGeom>
          <a:noFill/>
        </p:spPr>
        <p:txBody>
          <a:bodyPr wrap="none" rtlCol="0">
            <a:spAutoFit/>
          </a:bodyPr>
          <a:lstStyle/>
          <a:p>
            <a:pPr marL="342900" indent="-342900">
              <a:buFont typeface="Wingdings" panose="05000000000000000000" pitchFamily="2" charset="2"/>
              <a:buChar char="Ø"/>
            </a:pPr>
            <a:r>
              <a:rPr lang="en-IN" sz="1800" dirty="0"/>
              <a:t> department </a:t>
            </a:r>
          </a:p>
          <a:p>
            <a:pPr marL="342900" indent="-342900">
              <a:buFont typeface="Wingdings" panose="05000000000000000000" pitchFamily="2" charset="2"/>
              <a:buChar char="Ø"/>
            </a:pPr>
            <a:r>
              <a:rPr lang="en-IN" sz="1800" dirty="0"/>
              <a:t>base salary </a:t>
            </a:r>
          </a:p>
          <a:p>
            <a:pPr marL="342900" indent="-342900">
              <a:buFont typeface="Wingdings" panose="05000000000000000000" pitchFamily="2" charset="2"/>
              <a:buChar char="Ø"/>
            </a:pPr>
            <a:r>
              <a:rPr lang="en-IN" sz="1800" dirty="0"/>
              <a:t>compensations </a:t>
            </a:r>
          </a:p>
          <a:p>
            <a:pPr marL="342900" indent="-342900">
              <a:buFont typeface="Wingdings" panose="05000000000000000000" pitchFamily="2" charset="2"/>
              <a:buChar char="Ø"/>
            </a:pPr>
            <a:r>
              <a:rPr lang="en-IN" sz="1800" dirty="0"/>
              <a:t>gender </a:t>
            </a:r>
          </a:p>
          <a:p>
            <a:pPr marL="342900" indent="-342900">
              <a:buFont typeface="Wingdings" panose="05000000000000000000" pitchFamily="2" charset="2"/>
              <a:buChar char="Ø"/>
            </a:pPr>
            <a:r>
              <a:rPr lang="en-IN" sz="1800" dirty="0"/>
              <a:t>grade level</a:t>
            </a:r>
          </a:p>
          <a:p>
            <a:endParaRPr lang="en-IN" dirty="0"/>
          </a:p>
        </p:txBody>
      </p:sp>
    </p:spTree>
    <p:extLst>
      <p:ext uri="{BB962C8B-B14F-4D97-AF65-F5344CB8AC3E}">
        <p14:creationId xmlns:p14="http://schemas.microsoft.com/office/powerpoint/2010/main" val="396311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FB3C-5E22-A208-97C6-3585DA4A95C7}"/>
              </a:ext>
            </a:extLst>
          </p:cNvPr>
          <p:cNvSpPr>
            <a:spLocks noGrp="1"/>
          </p:cNvSpPr>
          <p:nvPr>
            <p:ph type="title"/>
          </p:nvPr>
        </p:nvSpPr>
        <p:spPr>
          <a:xfrm>
            <a:off x="1430594" y="508211"/>
            <a:ext cx="9601200" cy="590909"/>
          </a:xfrm>
        </p:spPr>
        <p:txBody>
          <a:bodyPr>
            <a:normAutofit fontScale="90000"/>
          </a:bodyPr>
          <a:lstStyle/>
          <a:p>
            <a:r>
              <a:rPr lang="en-IN" sz="2000" dirty="0"/>
              <a:t> 3.  Data cleaning:</a:t>
            </a:r>
            <a:br>
              <a:rPr lang="en-IN" sz="2000" dirty="0"/>
            </a:br>
            <a:endParaRPr lang="en-IN" sz="2000" dirty="0"/>
          </a:p>
        </p:txBody>
      </p:sp>
      <p:sp>
        <p:nvSpPr>
          <p:cNvPr id="4" name="TextBox 3">
            <a:extLst>
              <a:ext uri="{FF2B5EF4-FFF2-40B4-BE49-F238E27FC236}">
                <a16:creationId xmlns:a16="http://schemas.microsoft.com/office/drawing/2014/main" id="{8F661BE1-42E1-B070-0ECF-EC553620476A}"/>
              </a:ext>
            </a:extLst>
          </p:cNvPr>
          <p:cNvSpPr txBox="1"/>
          <p:nvPr/>
        </p:nvSpPr>
        <p:spPr>
          <a:xfrm>
            <a:off x="1430594" y="1099120"/>
            <a:ext cx="9758121" cy="1200329"/>
          </a:xfrm>
          <a:prstGeom prst="rect">
            <a:avLst/>
          </a:prstGeom>
          <a:noFill/>
        </p:spPr>
        <p:txBody>
          <a:bodyPr wrap="none" rtlCol="0">
            <a:spAutoFit/>
          </a:bodyPr>
          <a:lstStyle/>
          <a:p>
            <a:pPr marL="285750" indent="-285750">
              <a:buFont typeface="Arial" panose="020B0604020202020204" pitchFamily="34" charset="0"/>
              <a:buChar char="•"/>
            </a:pPr>
            <a:r>
              <a:rPr lang="en-IN" dirty="0"/>
              <a:t> </a:t>
            </a:r>
            <a:r>
              <a:rPr lang="en-IN" sz="1800" dirty="0"/>
              <a:t>Using conditional formatting to identify the blank area and used it to fill the blanks.</a:t>
            </a:r>
          </a:p>
          <a:p>
            <a:pPr marL="285750" indent="-285750">
              <a:buFont typeface="Arial" panose="020B0604020202020204" pitchFamily="34" charset="0"/>
              <a:buChar char="•"/>
            </a:pPr>
            <a:r>
              <a:rPr lang="en-IN" sz="1800" dirty="0"/>
              <a:t>Then under sort and filter choose filter and select filter by colour and no fill to delete the blanks.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0446776D-7298-A35D-F9DB-A4FA4269200E}"/>
              </a:ext>
            </a:extLst>
          </p:cNvPr>
          <p:cNvSpPr txBox="1"/>
          <p:nvPr/>
        </p:nvSpPr>
        <p:spPr>
          <a:xfrm>
            <a:off x="1430594" y="1957732"/>
            <a:ext cx="10451016" cy="4247317"/>
          </a:xfrm>
          <a:prstGeom prst="rect">
            <a:avLst/>
          </a:prstGeom>
          <a:noFill/>
        </p:spPr>
        <p:txBody>
          <a:bodyPr wrap="square" rtlCol="0">
            <a:spAutoFit/>
          </a:bodyPr>
          <a:lstStyle/>
          <a:p>
            <a:r>
              <a:rPr lang="en-IN" dirty="0"/>
              <a:t>4.Grade level:</a:t>
            </a:r>
          </a:p>
          <a:p>
            <a:endParaRPr lang="en-IN" dirty="0"/>
          </a:p>
          <a:p>
            <a:pPr marL="285750" indent="-285750">
              <a:buFont typeface="Arial" panose="020B0604020202020204" pitchFamily="34" charset="0"/>
              <a:buChar char="•"/>
            </a:pPr>
            <a:r>
              <a:rPr lang="en-IN" dirty="0"/>
              <a:t> With the formula </a:t>
            </a:r>
            <a:r>
              <a:rPr lang="en-US" sz="1800" dirty="0"/>
              <a:t>=IFS(H5&gt;=22,"VERY GOOD",H5&gt;=18,"GOOD",H5&gt;=13,"MED",TRUE,"LOW")</a:t>
            </a:r>
          </a:p>
          <a:p>
            <a:r>
              <a:rPr lang="en-US" dirty="0"/>
              <a:t> we can grade the rank based on the level we have given.</a:t>
            </a:r>
            <a:endParaRPr lang="en-IN" dirty="0"/>
          </a:p>
          <a:p>
            <a:pPr marL="285750" indent="-285750">
              <a:buFont typeface="Arial" panose="020B0604020202020204" pitchFamily="34" charset="0"/>
              <a:buChar char="•"/>
            </a:pPr>
            <a:r>
              <a:rPr lang="en-IN" dirty="0"/>
              <a:t>This helps with easy grading instead of manually grading each employee which is time consuming.</a:t>
            </a:r>
          </a:p>
          <a:p>
            <a:pPr marL="285750" indent="-285750">
              <a:buFont typeface="Arial" panose="020B0604020202020204" pitchFamily="34" charset="0"/>
              <a:buChar char="•"/>
            </a:pPr>
            <a:endParaRPr lang="en-IN" dirty="0"/>
          </a:p>
          <a:p>
            <a:r>
              <a:rPr lang="en-IN" dirty="0"/>
              <a:t>5. Summary:</a:t>
            </a:r>
          </a:p>
          <a:p>
            <a:endParaRPr lang="en-IN" dirty="0"/>
          </a:p>
          <a:p>
            <a:pPr marL="285750" indent="-285750">
              <a:buFont typeface="Arial" panose="020B0604020202020204" pitchFamily="34" charset="0"/>
              <a:buChar char="•"/>
            </a:pPr>
            <a:r>
              <a:rPr lang="en-IN" dirty="0"/>
              <a:t>After the data collection and data cleaning we can create a summary using pivot table which will create a table for easy understanding and using slicer we can simplify the data.</a:t>
            </a:r>
          </a:p>
          <a:p>
            <a:pPr marL="285750" indent="-285750">
              <a:buFont typeface="Arial" panose="020B0604020202020204" pitchFamily="34" charset="0"/>
              <a:buChar char="•"/>
            </a:pPr>
            <a:r>
              <a:rPr lang="en-IN" dirty="0"/>
              <a:t>To create select the pivot table in insert menu and select data we need to insert as row, columns, sums or filter and after that it will create the table</a:t>
            </a:r>
          </a:p>
          <a:p>
            <a:pPr marL="285750" indent="-285750">
              <a:buFont typeface="Arial" panose="020B0604020202020204" pitchFamily="34" charset="0"/>
              <a:buChar char="•"/>
            </a:pPr>
            <a:r>
              <a:rPr lang="en-US" dirty="0"/>
              <a:t>We can also create graph, chart, bar graph for better analysis. To create graph or chart click the insert menu and select the type of graph or chart and it will create chart using the pivot table. With the graph we can understand the data set easily and give recommendation according to the readings.</a:t>
            </a:r>
          </a:p>
        </p:txBody>
      </p:sp>
    </p:spTree>
    <p:extLst>
      <p:ext uri="{BB962C8B-B14F-4D97-AF65-F5344CB8AC3E}">
        <p14:creationId xmlns:p14="http://schemas.microsoft.com/office/powerpoint/2010/main" val="320572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5082-3AA9-1A07-F022-8A619335C1AE}"/>
              </a:ext>
            </a:extLst>
          </p:cNvPr>
          <p:cNvSpPr>
            <a:spLocks noGrp="1"/>
          </p:cNvSpPr>
          <p:nvPr>
            <p:ph type="title"/>
          </p:nvPr>
        </p:nvSpPr>
        <p:spPr/>
        <p:txBody>
          <a:bodyPr/>
          <a:lstStyle/>
          <a:p>
            <a:r>
              <a:rPr lang="en-IN" dirty="0"/>
              <a:t>RESULT</a:t>
            </a:r>
          </a:p>
        </p:txBody>
      </p:sp>
      <p:pic>
        <p:nvPicPr>
          <p:cNvPr id="1025" name="Picture 1">
            <a:extLst>
              <a:ext uri="{FF2B5EF4-FFF2-40B4-BE49-F238E27FC236}">
                <a16:creationId xmlns:a16="http://schemas.microsoft.com/office/drawing/2014/main" id="{DE130EFC-DC9A-11FD-4CAA-F2466AA04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2317" y="1457864"/>
            <a:ext cx="8428008" cy="459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2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2752-541B-0424-07F8-6AB67C734C92}"/>
              </a:ext>
            </a:extLst>
          </p:cNvPr>
          <p:cNvSpPr>
            <a:spLocks noGrp="1"/>
          </p:cNvSpPr>
          <p:nvPr>
            <p:ph type="title"/>
          </p:nvPr>
        </p:nvSpPr>
        <p:spPr>
          <a:xfrm>
            <a:off x="765025" y="576264"/>
            <a:ext cx="9612971" cy="1235283"/>
          </a:xfrm>
        </p:spPr>
        <p:txBody>
          <a:bodyPr/>
          <a:lstStyle/>
          <a:p>
            <a:pPr algn="l"/>
            <a:r>
              <a:rPr lang="en-IN" dirty="0"/>
              <a:t>summary</a:t>
            </a:r>
          </a:p>
        </p:txBody>
      </p:sp>
      <p:sp>
        <p:nvSpPr>
          <p:cNvPr id="4" name="Text Placeholder 3">
            <a:extLst>
              <a:ext uri="{FF2B5EF4-FFF2-40B4-BE49-F238E27FC236}">
                <a16:creationId xmlns:a16="http://schemas.microsoft.com/office/drawing/2014/main" id="{A964CF93-9C5F-056C-B3DB-6C50501D9156}"/>
              </a:ext>
            </a:extLst>
          </p:cNvPr>
          <p:cNvSpPr>
            <a:spLocks noGrp="1"/>
          </p:cNvSpPr>
          <p:nvPr>
            <p:ph type="body" idx="1"/>
          </p:nvPr>
        </p:nvSpPr>
        <p:spPr>
          <a:xfrm>
            <a:off x="1006564" y="1811547"/>
            <a:ext cx="9612971" cy="3907766"/>
          </a:xfrm>
        </p:spPr>
        <p:txBody>
          <a:bodyPr>
            <a:normAutofit lnSpcReduction="10000"/>
          </a:bodyPr>
          <a:lstStyle/>
          <a:p>
            <a:pPr algn="just"/>
            <a:r>
              <a:rPr lang="en-US" dirty="0"/>
              <a:t>The sum of base salary and total compensation across various departments, with some departments, such as "ABS bee" and "DPS land," showing significantly higher values compared to others. This suggests that certain departments might have more resource-intensive or higher salary structures. To address this, it's recommended to conduct a detailed analysis to determine if these compensation differences are justified based on each department's roles, responsibilities, and outputs. If disparities are found to be unwarranted, a re-evaluation of salary structures and resource allocation may be necessary to ensure equity and operational efficiency.</a:t>
            </a:r>
            <a:endParaRPr lang="en-IN" dirty="0"/>
          </a:p>
        </p:txBody>
      </p:sp>
    </p:spTree>
    <p:extLst>
      <p:ext uri="{BB962C8B-B14F-4D97-AF65-F5344CB8AC3E}">
        <p14:creationId xmlns:p14="http://schemas.microsoft.com/office/powerpoint/2010/main" val="276397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E356-A452-9052-9492-88DE5E5944F9}"/>
              </a:ext>
            </a:extLst>
          </p:cNvPr>
          <p:cNvSpPr>
            <a:spLocks noGrp="1"/>
          </p:cNvSpPr>
          <p:nvPr>
            <p:ph type="title"/>
          </p:nvPr>
        </p:nvSpPr>
        <p:spPr>
          <a:xfrm>
            <a:off x="1371600" y="685799"/>
            <a:ext cx="9601200" cy="3316857"/>
          </a:xfrm>
        </p:spPr>
        <p:txBody>
          <a:bodyPr>
            <a:normAutofit fontScale="90000"/>
          </a:bodyPr>
          <a:lstStyle/>
          <a:p>
            <a:r>
              <a:rPr lang="en-IN" dirty="0"/>
              <a:t>PROJECT TITLE</a:t>
            </a:r>
            <a:br>
              <a:rPr lang="en-IN" dirty="0"/>
            </a:br>
            <a:br>
              <a:rPr lang="en-IN" dirty="0"/>
            </a:br>
            <a:br>
              <a:rPr lang="en-IN" dirty="0"/>
            </a:br>
            <a:r>
              <a:rPr lang="en-IN" dirty="0"/>
              <a:t>       </a:t>
            </a:r>
            <a:r>
              <a:rPr lang="en-IN" b="1" dirty="0"/>
              <a:t>SALARY AND COMPENSATION ANALYSIS THROUGH EXCEL DATA MODELLING</a:t>
            </a:r>
            <a:br>
              <a:rPr lang="en-IN" dirty="0"/>
            </a:br>
            <a:br>
              <a:rPr lang="en-IN" dirty="0"/>
            </a:br>
            <a:endParaRPr lang="en-IN" dirty="0"/>
          </a:p>
        </p:txBody>
      </p:sp>
    </p:spTree>
    <p:extLst>
      <p:ext uri="{BB962C8B-B14F-4D97-AF65-F5344CB8AC3E}">
        <p14:creationId xmlns:p14="http://schemas.microsoft.com/office/powerpoint/2010/main" val="309150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A5-04CF-850C-6358-DB97A33392E4}"/>
              </a:ext>
            </a:extLst>
          </p:cNvPr>
          <p:cNvSpPr>
            <a:spLocks noGrp="1"/>
          </p:cNvSpPr>
          <p:nvPr>
            <p:ph type="title"/>
          </p:nvPr>
        </p:nvSpPr>
        <p:spPr>
          <a:xfrm>
            <a:off x="1371600" y="487392"/>
            <a:ext cx="9601200" cy="780691"/>
          </a:xfrm>
        </p:spPr>
        <p:txBody>
          <a:bodyPr/>
          <a:lstStyle/>
          <a:p>
            <a:r>
              <a:rPr lang="en-IN" dirty="0"/>
              <a:t>AGENDA</a:t>
            </a:r>
          </a:p>
        </p:txBody>
      </p:sp>
      <p:sp>
        <p:nvSpPr>
          <p:cNvPr id="3" name="Content Placeholder 2">
            <a:extLst>
              <a:ext uri="{FF2B5EF4-FFF2-40B4-BE49-F238E27FC236}">
                <a16:creationId xmlns:a16="http://schemas.microsoft.com/office/drawing/2014/main" id="{6C599BE1-0939-5BB7-1BCC-ED6ADEAFA66B}"/>
              </a:ext>
            </a:extLst>
          </p:cNvPr>
          <p:cNvSpPr>
            <a:spLocks noGrp="1"/>
          </p:cNvSpPr>
          <p:nvPr>
            <p:ph idx="1"/>
          </p:nvPr>
        </p:nvSpPr>
        <p:spPr>
          <a:xfrm>
            <a:off x="1479665" y="1710906"/>
            <a:ext cx="9601200" cy="4659702"/>
          </a:xfrm>
        </p:spPr>
        <p:txBody>
          <a:bodyPr/>
          <a:lstStyle/>
          <a:p>
            <a:pPr marL="457200" indent="-457200">
              <a:buFont typeface="+mj-lt"/>
              <a:buAutoNum type="arabicPeriod"/>
            </a:pPr>
            <a:r>
              <a:rPr lang="en-IN" dirty="0"/>
              <a:t>PROBLEM STATEMENT </a:t>
            </a:r>
          </a:p>
          <a:p>
            <a:pPr marL="457200" indent="-457200">
              <a:buFont typeface="+mj-lt"/>
              <a:buAutoNum type="arabicPeriod"/>
            </a:pPr>
            <a:r>
              <a:rPr lang="en-IN" dirty="0"/>
              <a:t>PROJECT OVERVIEW</a:t>
            </a:r>
          </a:p>
          <a:p>
            <a:pPr marL="457200" indent="-457200">
              <a:buFont typeface="+mj-lt"/>
              <a:buAutoNum type="arabicPeriod"/>
            </a:pPr>
            <a:r>
              <a:rPr lang="en-IN" dirty="0"/>
              <a:t>END USER</a:t>
            </a:r>
          </a:p>
          <a:p>
            <a:pPr marL="457200" indent="-457200">
              <a:buFont typeface="+mj-lt"/>
              <a:buAutoNum type="arabicPeriod"/>
            </a:pPr>
            <a:r>
              <a:rPr lang="en-IN" dirty="0"/>
              <a:t>OUR SOLUTION AND PROPOSITION</a:t>
            </a:r>
          </a:p>
          <a:p>
            <a:pPr marL="457200" indent="-457200">
              <a:buFont typeface="+mj-lt"/>
              <a:buAutoNum type="arabicPeriod"/>
            </a:pPr>
            <a:r>
              <a:rPr lang="en-IN" dirty="0"/>
              <a:t>DATASET DESCRIPTION</a:t>
            </a:r>
          </a:p>
          <a:p>
            <a:pPr marL="457200" indent="-457200">
              <a:buFont typeface="+mj-lt"/>
              <a:buAutoNum type="arabicPeriod"/>
            </a:pPr>
            <a:r>
              <a:rPr lang="en-IN" dirty="0"/>
              <a:t>MODELLING APPROACH </a:t>
            </a:r>
          </a:p>
          <a:p>
            <a:pPr marL="457200" indent="-457200">
              <a:buFont typeface="+mj-lt"/>
              <a:buAutoNum type="arabicPeriod"/>
            </a:pPr>
            <a:r>
              <a:rPr lang="en-IN" dirty="0"/>
              <a:t>RESULTS AND DISCUSSION</a:t>
            </a:r>
          </a:p>
          <a:p>
            <a:pPr marL="457200" indent="-457200">
              <a:buFont typeface="+mj-lt"/>
              <a:buAutoNum type="arabicPeriod"/>
            </a:pPr>
            <a:r>
              <a:rPr lang="en-IN" dirty="0"/>
              <a:t>CONCLUSION</a:t>
            </a:r>
          </a:p>
        </p:txBody>
      </p:sp>
    </p:spTree>
    <p:extLst>
      <p:ext uri="{BB962C8B-B14F-4D97-AF65-F5344CB8AC3E}">
        <p14:creationId xmlns:p14="http://schemas.microsoft.com/office/powerpoint/2010/main" val="146331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E45E-FE6C-886D-A7DA-152A407B3651}"/>
              </a:ext>
            </a:extLst>
          </p:cNvPr>
          <p:cNvSpPr>
            <a:spLocks noGrp="1"/>
          </p:cNvSpPr>
          <p:nvPr>
            <p:ph type="title"/>
          </p:nvPr>
        </p:nvSpPr>
        <p:spPr>
          <a:xfrm>
            <a:off x="765025" y="1301361"/>
            <a:ext cx="9612971" cy="1036398"/>
          </a:xfrm>
        </p:spPr>
        <p:txBody>
          <a:bodyPr>
            <a:normAutofit fontScale="90000"/>
          </a:bodyPr>
          <a:lstStyle/>
          <a:p>
            <a:pPr algn="l"/>
            <a:r>
              <a:rPr lang="en-IN" dirty="0"/>
              <a:t>PROBLEM STATEMENT </a:t>
            </a:r>
          </a:p>
        </p:txBody>
      </p:sp>
      <p:sp>
        <p:nvSpPr>
          <p:cNvPr id="3" name="Text Placeholder 2">
            <a:extLst>
              <a:ext uri="{FF2B5EF4-FFF2-40B4-BE49-F238E27FC236}">
                <a16:creationId xmlns:a16="http://schemas.microsoft.com/office/drawing/2014/main" id="{B24B07BF-E306-3732-6906-03FA87A90CD3}"/>
              </a:ext>
            </a:extLst>
          </p:cNvPr>
          <p:cNvSpPr>
            <a:spLocks noGrp="1"/>
          </p:cNvSpPr>
          <p:nvPr>
            <p:ph type="body" idx="1"/>
          </p:nvPr>
        </p:nvSpPr>
        <p:spPr>
          <a:xfrm>
            <a:off x="1023818" y="2845296"/>
            <a:ext cx="9612971" cy="2918377"/>
          </a:xfrm>
        </p:spPr>
        <p:txBody>
          <a:bodyPr/>
          <a:lstStyle/>
          <a:p>
            <a:pPr algn="l"/>
            <a:r>
              <a:rPr lang="en-IN" dirty="0"/>
              <a:t>UNDERSTAND AND ANALYZE SALARY AND COMPENSATION TRENDS USING EXCEL FORMULAS AND FUNCTIONS TO IDENTIFY KEY FACTORS SUCH AS GENDER, DIVISON ,ETC  AFFECTING SALARIES.</a:t>
            </a:r>
          </a:p>
        </p:txBody>
      </p:sp>
    </p:spTree>
    <p:extLst>
      <p:ext uri="{BB962C8B-B14F-4D97-AF65-F5344CB8AC3E}">
        <p14:creationId xmlns:p14="http://schemas.microsoft.com/office/powerpoint/2010/main" val="400234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AF94-97BE-AAD9-10CE-7A6DD8D031A6}"/>
              </a:ext>
            </a:extLst>
          </p:cNvPr>
          <p:cNvSpPr>
            <a:spLocks noGrp="1"/>
          </p:cNvSpPr>
          <p:nvPr>
            <p:ph type="title"/>
          </p:nvPr>
        </p:nvSpPr>
        <p:spPr>
          <a:xfrm>
            <a:off x="1371600" y="685800"/>
            <a:ext cx="9601200" cy="1030857"/>
          </a:xfrm>
        </p:spPr>
        <p:txBody>
          <a:bodyPr/>
          <a:lstStyle/>
          <a:p>
            <a:r>
              <a:rPr lang="en-IN" dirty="0"/>
              <a:t>PROJECT OVERVIEW</a:t>
            </a:r>
          </a:p>
        </p:txBody>
      </p:sp>
      <p:sp>
        <p:nvSpPr>
          <p:cNvPr id="3" name="Content Placeholder 2">
            <a:extLst>
              <a:ext uri="{FF2B5EF4-FFF2-40B4-BE49-F238E27FC236}">
                <a16:creationId xmlns:a16="http://schemas.microsoft.com/office/drawing/2014/main" id="{2A40CDE7-5F03-E016-1B52-2526891360CB}"/>
              </a:ext>
            </a:extLst>
          </p:cNvPr>
          <p:cNvSpPr>
            <a:spLocks noGrp="1"/>
          </p:cNvSpPr>
          <p:nvPr>
            <p:ph idx="1"/>
          </p:nvPr>
        </p:nvSpPr>
        <p:spPr>
          <a:xfrm>
            <a:off x="1561381" y="1466490"/>
            <a:ext cx="9601200" cy="5296619"/>
          </a:xfrm>
        </p:spPr>
        <p:txBody>
          <a:bodyPr>
            <a:noAutofit/>
          </a:bodyPr>
          <a:lstStyle/>
          <a:p>
            <a:pPr marL="0" indent="0" algn="just">
              <a:lnSpc>
                <a:spcPct val="150000"/>
              </a:lnSpc>
              <a:buNone/>
            </a:pPr>
            <a:r>
              <a:rPr lang="en-IN" dirty="0"/>
              <a:t>TO PROVIDE INSIGHT AND ACTIONABLE RECOMMENDATIONS FOR HR AND MANAGEMENT TEAMS ON SALARY STRUCTURE AND COMPENSATION. ANALYSIS WILL INCLUDE DATAB VISUALIZATION AND MODELLING USING EXCEL.</a:t>
            </a:r>
            <a:r>
              <a:rPr lang="en-US" dirty="0"/>
              <a:t> THIS PROJECT AIMS TO ANALYZE SALARY AND COMPENSATION TRENDS ACROSS VARIOUS DIVISIONS WITHIN THE ORGANIZATION, WITH A SPECIFIC FOCUS ON IDENTIFYING AND ADDRESSING POTENTIAL GENDER PAY DISPARITIES. BY LEVERAGING DATA ON BASE SALARIES AND OVERTIME PAY, THE ANALYSIS SEEKS TO UNCOVER PATTERNS OF COMPENSATION VARIABILITY, BOTH BETWEEN DIVISIONS AND ACROSS GENDER LINES. THE GOAL IS TO PROVIDE ACTIONABLE INSIGHTS THAT CAN INFORM MORE EQUITABLE AND STANDARDIZED COMPENSATION PRACTICES. </a:t>
            </a:r>
            <a:endParaRPr lang="en-IN" dirty="0"/>
          </a:p>
        </p:txBody>
      </p:sp>
    </p:spTree>
    <p:extLst>
      <p:ext uri="{BB962C8B-B14F-4D97-AF65-F5344CB8AC3E}">
        <p14:creationId xmlns:p14="http://schemas.microsoft.com/office/powerpoint/2010/main" val="41649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THE END USERS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419968549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D79B9AF-C844-5BA4-E17A-7570C3B1590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2411" y="2905773"/>
            <a:ext cx="1097575" cy="1078831"/>
          </a:xfrm>
          <a:prstGeom prst="rect">
            <a:avLst/>
          </a:prstGeom>
        </p:spPr>
      </p:pic>
      <p:pic>
        <p:nvPicPr>
          <p:cNvPr id="8" name="Picture 7">
            <a:extLst>
              <a:ext uri="{FF2B5EF4-FFF2-40B4-BE49-F238E27FC236}">
                <a16:creationId xmlns:a16="http://schemas.microsoft.com/office/drawing/2014/main" id="{A62C0628-608B-9CAC-2419-FFF0B747E94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41686" y="2981736"/>
            <a:ext cx="997451" cy="926906"/>
          </a:xfrm>
          <a:prstGeom prst="rect">
            <a:avLst/>
          </a:prstGeom>
        </p:spPr>
      </p:pic>
      <p:pic>
        <p:nvPicPr>
          <p:cNvPr id="10" name="Picture 9">
            <a:extLst>
              <a:ext uri="{FF2B5EF4-FFF2-40B4-BE49-F238E27FC236}">
                <a16:creationId xmlns:a16="http://schemas.microsoft.com/office/drawing/2014/main" id="{0FC2FDE3-45E1-EE8A-1DD4-A6E81056221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033426" y="2829810"/>
            <a:ext cx="997451" cy="119838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F74B-9010-0485-7388-EDD7AB8D8A71}"/>
              </a:ext>
            </a:extLst>
          </p:cNvPr>
          <p:cNvSpPr>
            <a:spLocks noGrp="1"/>
          </p:cNvSpPr>
          <p:nvPr>
            <p:ph type="title"/>
          </p:nvPr>
        </p:nvSpPr>
        <p:spPr/>
        <p:txBody>
          <a:bodyPr/>
          <a:lstStyle/>
          <a:p>
            <a:r>
              <a:rPr lang="en-IN" dirty="0"/>
              <a:t>OUR SOLUTIONS AND ITS VALUE PROPOSITIONS</a:t>
            </a:r>
          </a:p>
        </p:txBody>
      </p:sp>
      <p:sp>
        <p:nvSpPr>
          <p:cNvPr id="3" name="Content Placeholder 2">
            <a:extLst>
              <a:ext uri="{FF2B5EF4-FFF2-40B4-BE49-F238E27FC236}">
                <a16:creationId xmlns:a16="http://schemas.microsoft.com/office/drawing/2014/main" id="{192A8F99-31BD-5EBA-FEAD-93B3A642C1C2}"/>
              </a:ext>
            </a:extLst>
          </p:cNvPr>
          <p:cNvSpPr>
            <a:spLocks noGrp="1"/>
          </p:cNvSpPr>
          <p:nvPr>
            <p:ph idx="1"/>
          </p:nvPr>
        </p:nvSpPr>
        <p:spPr/>
        <p:txBody>
          <a:bodyPr/>
          <a:lstStyle/>
          <a:p>
            <a:r>
              <a:rPr lang="en-IN" dirty="0"/>
              <a:t>DATA CLEANING: USING CONDITIONAL FORMATTING AND FILTERING TO REMOVE MISSING VALUE AND TO ADD FILL AND USING FILTER TO REMOVE THE BLANKS </a:t>
            </a:r>
          </a:p>
          <a:p>
            <a:r>
              <a:rPr lang="en-IN" dirty="0"/>
              <a:t>DATA MODELLING: UTILIZING EXCEL FUNCTIONS SUCH AS IFS AVERAGEIF, TREND ANALYSIS TOOLS.</a:t>
            </a:r>
          </a:p>
          <a:p>
            <a:r>
              <a:rPr lang="en-IN" dirty="0"/>
              <a:t>VISUALIZATIONS: CREATING DYNAMIC CHARTS USING PIVOT TABLE AND SLICERS  AND CREATING GRAPHS WITH EXCEL</a:t>
            </a:r>
          </a:p>
          <a:p>
            <a:pPr marL="0" indent="0">
              <a:buNone/>
            </a:pPr>
            <a:r>
              <a:rPr lang="en-IN" dirty="0"/>
              <a:t>THE SOLUTION WILL PROVIDE A CLEAR UNDERSTANDING OF SALARY TRENDS AND HELP IN MAKING INFORMED COMPENSATION DECISIONS.</a:t>
            </a:r>
          </a:p>
        </p:txBody>
      </p:sp>
    </p:spTree>
    <p:extLst>
      <p:ext uri="{BB962C8B-B14F-4D97-AF65-F5344CB8AC3E}">
        <p14:creationId xmlns:p14="http://schemas.microsoft.com/office/powerpoint/2010/main" val="319288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3E055-B693-907B-0333-C98F3758F9FE}"/>
              </a:ext>
            </a:extLst>
          </p:cNvPr>
          <p:cNvSpPr txBox="1"/>
          <p:nvPr/>
        </p:nvSpPr>
        <p:spPr>
          <a:xfrm>
            <a:off x="1574407" y="452076"/>
            <a:ext cx="6288066" cy="707886"/>
          </a:xfrm>
          <a:prstGeom prst="rect">
            <a:avLst/>
          </a:prstGeom>
          <a:noFill/>
        </p:spPr>
        <p:txBody>
          <a:bodyPr wrap="square" rtlCol="0">
            <a:spAutoFit/>
          </a:bodyPr>
          <a:lstStyle/>
          <a:p>
            <a:r>
              <a:rPr lang="en-IN" sz="4000" dirty="0"/>
              <a:t>DATASET</a:t>
            </a:r>
            <a:r>
              <a:rPr lang="en-IN" dirty="0"/>
              <a:t> </a:t>
            </a:r>
            <a:r>
              <a:rPr lang="en-IN" sz="4000" dirty="0"/>
              <a:t>DESCRIPTION</a:t>
            </a:r>
          </a:p>
        </p:txBody>
      </p:sp>
      <p:sp>
        <p:nvSpPr>
          <p:cNvPr id="3" name="TextBox 2">
            <a:extLst>
              <a:ext uri="{FF2B5EF4-FFF2-40B4-BE49-F238E27FC236}">
                <a16:creationId xmlns:a16="http://schemas.microsoft.com/office/drawing/2014/main" id="{08888C70-2DD7-98CA-351B-6308927DE6EA}"/>
              </a:ext>
            </a:extLst>
          </p:cNvPr>
          <p:cNvSpPr txBox="1"/>
          <p:nvPr/>
        </p:nvSpPr>
        <p:spPr>
          <a:xfrm>
            <a:off x="1949614" y="1344322"/>
            <a:ext cx="6906287" cy="51142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dirty="0"/>
              <a:t>SALARY AND COMPENSATION DATASET: KAGGLE</a:t>
            </a:r>
          </a:p>
          <a:p>
            <a:pPr marL="285750" indent="-285750" algn="just">
              <a:lnSpc>
                <a:spcPct val="150000"/>
              </a:lnSpc>
              <a:buFont typeface="Arial" panose="020B0604020202020204" pitchFamily="34" charset="0"/>
              <a:buChar char="•"/>
            </a:pPr>
            <a:r>
              <a:rPr lang="en-IN" sz="2000" dirty="0"/>
              <a:t>14 FEATURES GIVEN </a:t>
            </a:r>
          </a:p>
          <a:p>
            <a:pPr marL="285750" indent="-285750" algn="just">
              <a:lnSpc>
                <a:spcPct val="150000"/>
              </a:lnSpc>
              <a:buFont typeface="Arial" panose="020B0604020202020204" pitchFamily="34" charset="0"/>
              <a:buChar char="•"/>
            </a:pPr>
            <a:r>
              <a:rPr lang="en-IN" sz="2000" dirty="0"/>
              <a:t>8 FEATURES TAKEN:</a:t>
            </a:r>
          </a:p>
          <a:p>
            <a:pPr marL="514350" indent="-514350" algn="just">
              <a:lnSpc>
                <a:spcPct val="150000"/>
              </a:lnSpc>
              <a:buFont typeface="+mj-lt"/>
              <a:buAutoNum type="romanLcPeriod"/>
            </a:pPr>
            <a:r>
              <a:rPr lang="en-IN" sz="2000" dirty="0"/>
              <a:t>EMPLOYEE NAME-ALPHABET</a:t>
            </a:r>
          </a:p>
          <a:p>
            <a:pPr marL="514350" indent="-514350" algn="just">
              <a:lnSpc>
                <a:spcPct val="150000"/>
              </a:lnSpc>
              <a:buFont typeface="+mj-lt"/>
              <a:buAutoNum type="romanLcPeriod"/>
            </a:pPr>
            <a:r>
              <a:rPr lang="en-IN" sz="2000" dirty="0"/>
              <a:t>DEPARTMENT-ALPHABET</a:t>
            </a:r>
          </a:p>
          <a:p>
            <a:pPr marL="514350" indent="-514350" algn="just">
              <a:lnSpc>
                <a:spcPct val="150000"/>
              </a:lnSpc>
              <a:buFont typeface="+mj-lt"/>
              <a:buAutoNum type="romanLcPeriod"/>
            </a:pPr>
            <a:r>
              <a:rPr lang="en-IN" sz="2000" dirty="0"/>
              <a:t>DIVISION-ALPHABET</a:t>
            </a:r>
          </a:p>
          <a:p>
            <a:pPr marL="514350" indent="-514350" algn="just">
              <a:lnSpc>
                <a:spcPct val="150000"/>
              </a:lnSpc>
              <a:buFont typeface="+mj-lt"/>
              <a:buAutoNum type="romanLcPeriod"/>
            </a:pPr>
            <a:r>
              <a:rPr lang="en-IN" sz="2000" dirty="0"/>
              <a:t>GENDER-NUMERICAL</a:t>
            </a:r>
          </a:p>
          <a:p>
            <a:pPr marL="514350" indent="-514350" algn="just">
              <a:lnSpc>
                <a:spcPct val="150000"/>
              </a:lnSpc>
              <a:buFont typeface="+mj-lt"/>
              <a:buAutoNum type="romanLcPeriod"/>
            </a:pPr>
            <a:r>
              <a:rPr lang="en-IN" sz="2000" dirty="0"/>
              <a:t>BASIC SALARY -NUMERICAL</a:t>
            </a:r>
          </a:p>
          <a:p>
            <a:pPr marL="514350" indent="-514350" algn="just">
              <a:lnSpc>
                <a:spcPct val="150000"/>
              </a:lnSpc>
              <a:buFont typeface="+mj-lt"/>
              <a:buAutoNum type="romanLcPeriod"/>
            </a:pPr>
            <a:r>
              <a:rPr lang="en-IN" sz="2000" dirty="0"/>
              <a:t>LONGEVITY PAY-NUMERICAL</a:t>
            </a:r>
          </a:p>
          <a:p>
            <a:pPr marL="514350" indent="-514350" algn="just">
              <a:lnSpc>
                <a:spcPct val="150000"/>
              </a:lnSpc>
              <a:buFont typeface="+mj-lt"/>
              <a:buAutoNum type="romanLcPeriod"/>
            </a:pPr>
            <a:r>
              <a:rPr lang="en-IN" sz="2000" dirty="0"/>
              <a:t>COMPENSATION-NUMERICAL</a:t>
            </a:r>
          </a:p>
          <a:p>
            <a:pPr marL="514350" indent="-514350" algn="just">
              <a:lnSpc>
                <a:spcPct val="150000"/>
              </a:lnSpc>
              <a:buFont typeface="+mj-lt"/>
              <a:buAutoNum type="romanLcPeriod"/>
            </a:pPr>
            <a:r>
              <a:rPr lang="en-IN" sz="2000" dirty="0"/>
              <a:t>GRADE-NUMERICAL</a:t>
            </a:r>
          </a:p>
        </p:txBody>
      </p:sp>
    </p:spTree>
    <p:extLst>
      <p:ext uri="{BB962C8B-B14F-4D97-AF65-F5344CB8AC3E}">
        <p14:creationId xmlns:p14="http://schemas.microsoft.com/office/powerpoint/2010/main" val="62718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66381-2D7D-4F18-D8FD-FE5E52D6C2E2}"/>
              </a:ext>
            </a:extLst>
          </p:cNvPr>
          <p:cNvSpPr txBox="1"/>
          <p:nvPr/>
        </p:nvSpPr>
        <p:spPr>
          <a:xfrm>
            <a:off x="1302115" y="1133842"/>
            <a:ext cx="7194903" cy="707886"/>
          </a:xfrm>
          <a:prstGeom prst="rect">
            <a:avLst/>
          </a:prstGeom>
          <a:noFill/>
        </p:spPr>
        <p:txBody>
          <a:bodyPr wrap="square" rtlCol="0">
            <a:spAutoFit/>
          </a:bodyPr>
          <a:lstStyle/>
          <a:p>
            <a:r>
              <a:rPr lang="en-IN" sz="4000" b="1" dirty="0"/>
              <a:t>THE “WOW” IN OUR SOLUTION</a:t>
            </a:r>
          </a:p>
        </p:txBody>
      </p:sp>
      <p:sp>
        <p:nvSpPr>
          <p:cNvPr id="4" name="TextBox 3">
            <a:extLst>
              <a:ext uri="{FF2B5EF4-FFF2-40B4-BE49-F238E27FC236}">
                <a16:creationId xmlns:a16="http://schemas.microsoft.com/office/drawing/2014/main" id="{7B4A3D88-778C-0B6F-8783-B994CC38A11B}"/>
              </a:ext>
            </a:extLst>
          </p:cNvPr>
          <p:cNvSpPr txBox="1"/>
          <p:nvPr/>
        </p:nvSpPr>
        <p:spPr>
          <a:xfrm>
            <a:off x="1837426" y="2564510"/>
            <a:ext cx="9562011" cy="1908215"/>
          </a:xfrm>
          <a:prstGeom prst="rect">
            <a:avLst/>
          </a:prstGeom>
          <a:noFill/>
        </p:spPr>
        <p:txBody>
          <a:bodyPr wrap="square" rtlCol="0">
            <a:spAutoFit/>
          </a:bodyPr>
          <a:lstStyle/>
          <a:p>
            <a:pPr marL="457200" indent="-457200">
              <a:buFont typeface="+mj-lt"/>
              <a:buAutoNum type="arabicPeriod"/>
            </a:pPr>
            <a:r>
              <a:rPr lang="en-US" sz="2000" dirty="0"/>
              <a:t>=IFS(H5&gt;=22,"VERY GOOD",H5&gt;=18,"GOOD",H5&gt;=13,"MED",TRUE,"LOW") this formula was used to grade them according to the rank of the department</a:t>
            </a:r>
          </a:p>
          <a:p>
            <a:pPr marL="457200" indent="-457200">
              <a:buFont typeface="+mj-lt"/>
              <a:buAutoNum type="arabicPeriod"/>
            </a:pPr>
            <a:endParaRPr lang="en-US" sz="2000" dirty="0"/>
          </a:p>
          <a:p>
            <a:pPr marL="457200" indent="-457200">
              <a:buFont typeface="+mj-lt"/>
              <a:buAutoNum type="arabicPeriod"/>
            </a:pPr>
            <a:r>
              <a:rPr lang="en-US" sz="2000" dirty="0"/>
              <a:t>=AVERAGE(e6:e215) this is used to calculate the average salary for each departments</a:t>
            </a:r>
          </a:p>
          <a:p>
            <a:endParaRPr lang="en-US" dirty="0"/>
          </a:p>
        </p:txBody>
      </p:sp>
    </p:spTree>
    <p:extLst>
      <p:ext uri="{BB962C8B-B14F-4D97-AF65-F5344CB8AC3E}">
        <p14:creationId xmlns:p14="http://schemas.microsoft.com/office/powerpoint/2010/main" val="14968865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278</TotalTime>
  <Words>779</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Franklin Gothic Book</vt:lpstr>
      <vt:lpstr>Wingdings</vt:lpstr>
      <vt:lpstr>Crop</vt:lpstr>
      <vt:lpstr>SALARY AND COMPENSATION ANALYSIS THROUGH EXCEL DATA MODELING</vt:lpstr>
      <vt:lpstr>PROJECT TITLE          SALARY AND COMPENSATION ANALYSIS THROUGH EXCEL DATA MODELLING  </vt:lpstr>
      <vt:lpstr>AGENDA</vt:lpstr>
      <vt:lpstr>PROBLEM STATEMENT </vt:lpstr>
      <vt:lpstr>PROJECT OVERVIEW</vt:lpstr>
      <vt:lpstr>THE END USERS</vt:lpstr>
      <vt:lpstr>OUR SOLUTIONS AND ITS VALUE PROPOSITIONS</vt:lpstr>
      <vt:lpstr>PowerPoint Presentation</vt:lpstr>
      <vt:lpstr>PowerPoint Presentation</vt:lpstr>
      <vt:lpstr>PowerPoint Presentation</vt:lpstr>
      <vt:lpstr> 3.  Data cleaning: </vt:lpstr>
      <vt:lpstr>RESULT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BARAKATH M</dc:creator>
  <cp:lastModifiedBy>BARAKATH M</cp:lastModifiedBy>
  <cp:revision>5</cp:revision>
  <dcterms:created xsi:type="dcterms:W3CDTF">2024-08-25T17:54:59Z</dcterms:created>
  <dcterms:modified xsi:type="dcterms:W3CDTF">2024-08-27T04:56:38Z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